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2b0777946ff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2b0777946ff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2b0777946f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2b0777946f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2ae63f67463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2ae63f67463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2ae63f67463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2ae63f67463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2ae63f67463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2ae63f67463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2b10deb114a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2b10deb114a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2ae63f67463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2ae63f67463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2ae63f67463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2ae63f67463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2b0777946ff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2b0777946ff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wid.org/beauty-disability-the-entrenched-history-of-ableism-in-the-beauty-industry/"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0.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1.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www.hope.ac.uk/research/researchcentres/centreforcultureanddisabilitystudies/" TargetMode="External"/><Relationship Id="rId4" Type="http://schemas.openxmlformats.org/officeDocument/2006/relationships/hyperlink" Target="https://www.youtube.com/watch?v=_cwJG0WqseQ&amp;t=502s" TargetMode="External"/><Relationship Id="rId5" Type="http://schemas.openxmlformats.org/officeDocument/2006/relationships/hyperlink" Target="https://www.facebook.com/CentreforCultureandDisabilityStudies/?locale=en_GB" TargetMode="External"/><Relationship Id="rId6"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216375"/>
            <a:ext cx="8520600" cy="14319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en-GB" sz="3600"/>
              <a:t>Advertising and disability activism</a:t>
            </a:r>
            <a:endParaRPr b="1" sz="3600"/>
          </a:p>
        </p:txBody>
      </p:sp>
      <p:sp>
        <p:nvSpPr>
          <p:cNvPr id="55" name="Google Shape;55;p13"/>
          <p:cNvSpPr txBox="1"/>
          <p:nvPr>
            <p:ph idx="1" type="subTitle"/>
          </p:nvPr>
        </p:nvSpPr>
        <p:spPr>
          <a:xfrm>
            <a:off x="311700" y="1769950"/>
            <a:ext cx="8520600" cy="1291800"/>
          </a:xfrm>
          <a:prstGeom prst="rect">
            <a:avLst/>
          </a:prstGeom>
        </p:spPr>
        <p:txBody>
          <a:bodyPr anchorCtr="0" anchor="t" bIns="91425" lIns="91425" spcFirstLastPara="1" rIns="91425" wrap="square" tIns="91425">
            <a:normAutofit lnSpcReduction="20000"/>
          </a:bodyPr>
          <a:lstStyle/>
          <a:p>
            <a:pPr indent="0" lvl="0" marL="0" rtl="0" algn="ctr">
              <a:spcBef>
                <a:spcPts val="0"/>
              </a:spcBef>
              <a:spcAft>
                <a:spcPts val="0"/>
              </a:spcAft>
              <a:buNone/>
            </a:pPr>
            <a:r>
              <a:rPr lang="en-GB">
                <a:solidFill>
                  <a:schemeClr val="dk1"/>
                </a:solidFill>
              </a:rPr>
              <a:t>Dr Ella Houston</a:t>
            </a:r>
            <a:endParaRPr>
              <a:solidFill>
                <a:schemeClr val="dk1"/>
              </a:solidFill>
            </a:endParaRPr>
          </a:p>
          <a:p>
            <a:pPr indent="0" lvl="0" marL="0" rtl="0" algn="ctr">
              <a:spcBef>
                <a:spcPts val="0"/>
              </a:spcBef>
              <a:spcAft>
                <a:spcPts val="0"/>
              </a:spcAft>
              <a:buNone/>
            </a:pPr>
            <a:r>
              <a:t/>
            </a:r>
            <a:endParaRPr>
              <a:solidFill>
                <a:schemeClr val="dk1"/>
              </a:solidFill>
            </a:endParaRPr>
          </a:p>
          <a:p>
            <a:pPr indent="0" lvl="0" marL="0" rtl="0" algn="ctr">
              <a:spcBef>
                <a:spcPts val="0"/>
              </a:spcBef>
              <a:spcAft>
                <a:spcPts val="0"/>
              </a:spcAft>
              <a:buNone/>
            </a:pPr>
            <a:r>
              <a:rPr lang="en-GB">
                <a:solidFill>
                  <a:schemeClr val="dk1"/>
                </a:solidFill>
              </a:rPr>
              <a:t>houstoe@hope.ac.uk</a:t>
            </a:r>
            <a:endParaRPr>
              <a:solidFill>
                <a:schemeClr val="dk1"/>
              </a:solidFill>
            </a:endParaRPr>
          </a:p>
        </p:txBody>
      </p:sp>
      <p:pic>
        <p:nvPicPr>
          <p:cNvPr id="56" name="Google Shape;56;p13"/>
          <p:cNvPicPr preferRelativeResize="0"/>
          <p:nvPr/>
        </p:nvPicPr>
        <p:blipFill>
          <a:blip r:embed="rId3">
            <a:alphaModFix/>
          </a:blip>
          <a:stretch>
            <a:fillRect/>
          </a:stretch>
        </p:blipFill>
        <p:spPr>
          <a:xfrm>
            <a:off x="366250" y="3332750"/>
            <a:ext cx="8407424" cy="16668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2"/>
          <p:cNvSpPr txBox="1"/>
          <p:nvPr>
            <p:ph type="title"/>
          </p:nvPr>
        </p:nvSpPr>
        <p:spPr>
          <a:xfrm>
            <a:off x="180600" y="1828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GB"/>
              <a:t>References </a:t>
            </a:r>
            <a:endParaRPr b="1"/>
          </a:p>
        </p:txBody>
      </p:sp>
      <p:sp>
        <p:nvSpPr>
          <p:cNvPr id="120" name="Google Shape;120;p22"/>
          <p:cNvSpPr txBox="1"/>
          <p:nvPr>
            <p:ph idx="1" type="body"/>
          </p:nvPr>
        </p:nvSpPr>
        <p:spPr>
          <a:xfrm>
            <a:off x="95800" y="790050"/>
            <a:ext cx="8520600" cy="3922200"/>
          </a:xfrm>
          <a:prstGeom prst="rect">
            <a:avLst/>
          </a:prstGeom>
        </p:spPr>
        <p:txBody>
          <a:bodyPr anchorCtr="0" anchor="t" bIns="91425" lIns="91425" spcFirstLastPara="1" rIns="91425" wrap="square" tIns="91425">
            <a:normAutofit fontScale="92500" lnSpcReduction="20000"/>
          </a:bodyPr>
          <a:lstStyle/>
          <a:p>
            <a:pPr indent="-334327" lvl="0" marL="457200" rtl="0" algn="l">
              <a:spcBef>
                <a:spcPts val="0"/>
              </a:spcBef>
              <a:spcAft>
                <a:spcPts val="0"/>
              </a:spcAft>
              <a:buClr>
                <a:schemeClr val="dk1"/>
              </a:buClr>
              <a:buSzPct val="100000"/>
              <a:buChar char="●"/>
            </a:pPr>
            <a:r>
              <a:rPr lang="en-GB">
                <a:solidFill>
                  <a:schemeClr val="dk1"/>
                </a:solidFill>
              </a:rPr>
              <a:t>Anand, S. (2022) Advertising as Activism: Exploring an Aesthetics of Debility in Kashmiri Human Rights Campaigns. </a:t>
            </a:r>
            <a:r>
              <a:rPr i="1" lang="en-GB">
                <a:solidFill>
                  <a:schemeClr val="dk1"/>
                </a:solidFill>
              </a:rPr>
              <a:t>Journal of Literary &amp; Cultural Disability Studies</a:t>
            </a:r>
            <a:r>
              <a:rPr lang="en-GB">
                <a:solidFill>
                  <a:schemeClr val="dk1"/>
                </a:solidFill>
              </a:rPr>
              <a:t>, 16(4), pp. 457-474.</a:t>
            </a:r>
            <a:endParaRPr>
              <a:solidFill>
                <a:schemeClr val="dk1"/>
              </a:solidFill>
            </a:endParaRPr>
          </a:p>
          <a:p>
            <a:pPr indent="-334327" lvl="0" marL="457200" rtl="0" algn="l">
              <a:spcBef>
                <a:spcPts val="0"/>
              </a:spcBef>
              <a:spcAft>
                <a:spcPts val="0"/>
              </a:spcAft>
              <a:buClr>
                <a:schemeClr val="dk1"/>
              </a:buClr>
              <a:buSzPct val="100000"/>
              <a:buChar char="●"/>
            </a:pPr>
            <a:r>
              <a:rPr lang="en-GB">
                <a:solidFill>
                  <a:schemeClr val="dk1"/>
                </a:solidFill>
              </a:rPr>
              <a:t>Grey, F. (2016) Benevolent othering: Speaking positively about mental health service users. </a:t>
            </a:r>
            <a:r>
              <a:rPr i="1" lang="en-GB">
                <a:solidFill>
                  <a:schemeClr val="dk1"/>
                </a:solidFill>
              </a:rPr>
              <a:t>Philosophy, Psychiatry, &amp; Psychology,</a:t>
            </a:r>
            <a:r>
              <a:rPr lang="en-GB">
                <a:solidFill>
                  <a:schemeClr val="dk1"/>
                </a:solidFill>
              </a:rPr>
              <a:t> 23(3), pp. 241-251.</a:t>
            </a:r>
            <a:endParaRPr>
              <a:solidFill>
                <a:schemeClr val="dk1"/>
              </a:solidFill>
            </a:endParaRPr>
          </a:p>
          <a:p>
            <a:pPr indent="-334327" lvl="0" marL="457200" rtl="0" algn="l">
              <a:spcBef>
                <a:spcPts val="0"/>
              </a:spcBef>
              <a:spcAft>
                <a:spcPts val="0"/>
              </a:spcAft>
              <a:buClr>
                <a:schemeClr val="dk1"/>
              </a:buClr>
              <a:buSzPct val="100000"/>
              <a:buChar char="●"/>
            </a:pPr>
            <a:r>
              <a:rPr lang="en-GB">
                <a:solidFill>
                  <a:schemeClr val="dk1"/>
                </a:solidFill>
              </a:rPr>
              <a:t>Kim, S. (2024) 'Beauty &amp; Disability: The Entrenched History of Ableism in the Beauty Industry'. Available from: </a:t>
            </a:r>
            <a:r>
              <a:rPr lang="en-GB">
                <a:solidFill>
                  <a:schemeClr val="dk1"/>
                </a:solidFill>
                <a:uFill>
                  <a:noFill/>
                </a:uFill>
                <a:hlinkClick r:id="rId3">
                  <a:extLst>
                    <a:ext uri="{A12FA001-AC4F-418D-AE19-62706E023703}">
                      <ahyp:hlinkClr val="tx"/>
                    </a:ext>
                  </a:extLst>
                </a:hlinkClick>
              </a:rPr>
              <a:t>https://wid.org/beauty-disability-the-entrenched-history-of-ableism-in-the-beauty-industry/</a:t>
            </a:r>
            <a:endParaRPr>
              <a:solidFill>
                <a:schemeClr val="dk1"/>
              </a:solidFill>
            </a:endParaRPr>
          </a:p>
          <a:p>
            <a:pPr indent="-334327" lvl="0" marL="457200" rtl="0" algn="l">
              <a:spcBef>
                <a:spcPts val="0"/>
              </a:spcBef>
              <a:spcAft>
                <a:spcPts val="0"/>
              </a:spcAft>
              <a:buClr>
                <a:schemeClr val="dk1"/>
              </a:buClr>
              <a:buSzPct val="100000"/>
              <a:buChar char="●"/>
            </a:pPr>
            <a:r>
              <a:rPr lang="en-GB">
                <a:solidFill>
                  <a:schemeClr val="dk1"/>
                </a:solidFill>
              </a:rPr>
              <a:t>Leiss, W., Kline, S., Jhally, S., Botterill, J. and Asquith, K. (2018) </a:t>
            </a:r>
            <a:r>
              <a:rPr i="1" lang="en-GB">
                <a:solidFill>
                  <a:schemeClr val="dk1"/>
                </a:solidFill>
              </a:rPr>
              <a:t>Social Communication in Advertising (fourth edition). </a:t>
            </a:r>
            <a:r>
              <a:rPr lang="en-GB">
                <a:solidFill>
                  <a:schemeClr val="dk1"/>
                </a:solidFill>
              </a:rPr>
              <a:t>Abingdon: Routledge. </a:t>
            </a:r>
            <a:endParaRPr>
              <a:solidFill>
                <a:schemeClr val="dk1"/>
              </a:solidFill>
            </a:endParaRPr>
          </a:p>
          <a:p>
            <a:pPr indent="-334327" lvl="0" marL="457200" rtl="0" algn="l">
              <a:spcBef>
                <a:spcPts val="0"/>
              </a:spcBef>
              <a:spcAft>
                <a:spcPts val="0"/>
              </a:spcAft>
              <a:buClr>
                <a:schemeClr val="dk1"/>
              </a:buClr>
              <a:buSzPct val="100000"/>
              <a:buChar char="●"/>
            </a:pPr>
            <a:r>
              <a:rPr lang="en-GB">
                <a:solidFill>
                  <a:schemeClr val="dk1"/>
                </a:solidFill>
              </a:rPr>
              <a:t>Longmore, P.K. (2015) </a:t>
            </a:r>
            <a:r>
              <a:rPr i="1" lang="en-GB">
                <a:solidFill>
                  <a:schemeClr val="dk1"/>
                </a:solidFill>
              </a:rPr>
              <a:t>Telethons: Spectacle, Disability, and the Business of Charity</a:t>
            </a:r>
            <a:r>
              <a:rPr lang="en-GB">
                <a:solidFill>
                  <a:schemeClr val="dk1"/>
                </a:solidFill>
              </a:rPr>
              <a:t>. New York: Oxford University Press. </a:t>
            </a:r>
            <a:endParaRPr>
              <a:solidFill>
                <a:schemeClr val="dk1"/>
              </a:solidFill>
            </a:endParaRPr>
          </a:p>
          <a:p>
            <a:pPr indent="0" lvl="0" marL="457200" rtl="0" algn="l">
              <a:spcBef>
                <a:spcPts val="1200"/>
              </a:spcBef>
              <a:spcAft>
                <a:spcPts val="1200"/>
              </a:spcAft>
              <a:buNone/>
            </a:pPr>
            <a:r>
              <a:t/>
            </a:r>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pic>
        <p:nvPicPr>
          <p:cNvPr id="61" name="Google Shape;61;p14"/>
          <p:cNvPicPr preferRelativeResize="0"/>
          <p:nvPr/>
        </p:nvPicPr>
        <p:blipFill rotWithShape="1">
          <a:blip r:embed="rId3">
            <a:alphaModFix/>
          </a:blip>
          <a:srcRect b="7885" l="1300" r="-1300" t="0"/>
          <a:stretch/>
        </p:blipFill>
        <p:spPr>
          <a:xfrm>
            <a:off x="4254775" y="1012875"/>
            <a:ext cx="4768301" cy="3426150"/>
          </a:xfrm>
          <a:prstGeom prst="rect">
            <a:avLst/>
          </a:prstGeom>
          <a:noFill/>
          <a:ln>
            <a:noFill/>
          </a:ln>
        </p:spPr>
      </p:pic>
      <p:sp>
        <p:nvSpPr>
          <p:cNvPr id="62" name="Google Shape;62;p14"/>
          <p:cNvSpPr txBox="1"/>
          <p:nvPr/>
        </p:nvSpPr>
        <p:spPr>
          <a:xfrm>
            <a:off x="190900" y="647450"/>
            <a:ext cx="3809400" cy="4296000"/>
          </a:xfrm>
          <a:prstGeom prst="rect">
            <a:avLst/>
          </a:prstGeom>
          <a:solidFill>
            <a:srgbClr val="D0E0E3"/>
          </a:solidFill>
          <a:ln cap="flat" cmpd="sng" w="9525">
            <a:solidFill>
              <a:srgbClr val="0000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chemeClr val="dk1"/>
                </a:solidFill>
              </a:rPr>
              <a:t>Beauty &amp; Disability</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lang="en-GB">
                <a:solidFill>
                  <a:schemeClr val="dk1"/>
                </a:solidFill>
              </a:rPr>
              <a:t>The beauty and fashion industries have long fallen short of diversity and inclusion. But in the era of social media activism, the status quo has started to shift. More and more beauty brands are being inclusive of more body shapes, sizes, and colors. But what continues to be left out is disability representation.</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GB">
                <a:solidFill>
                  <a:schemeClr val="dk1"/>
                </a:solidFill>
              </a:rPr>
              <a:t>Industry executives are slowly implementing more disability-inclusive practices, such as portraying models with disabilities, including adaptive makeup tools, and incorporating universal design principles. But the beauty and fashion industries still have a ways to go to rectify the longstanding history of disability exclusion (Kim, 2024)</a:t>
            </a:r>
            <a:endParaRPr>
              <a:solidFill>
                <a:schemeClr val="dk1"/>
              </a:solidFill>
            </a:endParaRPr>
          </a:p>
        </p:txBody>
      </p:sp>
      <p:sp>
        <p:nvSpPr>
          <p:cNvPr id="63" name="Google Shape;63;p14"/>
          <p:cNvSpPr txBox="1"/>
          <p:nvPr/>
        </p:nvSpPr>
        <p:spPr>
          <a:xfrm>
            <a:off x="144625" y="46700"/>
            <a:ext cx="7410600" cy="42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400">
                <a:solidFill>
                  <a:schemeClr val="dk1"/>
                </a:solidFill>
              </a:rPr>
              <a:t>Can I have your attention?</a:t>
            </a:r>
            <a:endParaRPr b="1" sz="24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5"/>
          <p:cNvSpPr txBox="1"/>
          <p:nvPr>
            <p:ph type="title"/>
          </p:nvPr>
        </p:nvSpPr>
        <p:spPr>
          <a:xfrm>
            <a:off x="152325" y="1365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GB"/>
              <a:t>Advertising for social change</a:t>
            </a:r>
            <a:endParaRPr b="1"/>
          </a:p>
        </p:txBody>
      </p:sp>
      <p:sp>
        <p:nvSpPr>
          <p:cNvPr id="69" name="Google Shape;69;p15"/>
          <p:cNvSpPr txBox="1"/>
          <p:nvPr>
            <p:ph idx="1" type="body"/>
          </p:nvPr>
        </p:nvSpPr>
        <p:spPr>
          <a:xfrm>
            <a:off x="98350" y="890300"/>
            <a:ext cx="8852700" cy="3798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GB">
                <a:solidFill>
                  <a:schemeClr val="dk1"/>
                </a:solidFill>
              </a:rPr>
              <a:t>                </a:t>
            </a:r>
            <a:r>
              <a:rPr b="1" lang="en-GB">
                <a:solidFill>
                  <a:schemeClr val="dk1"/>
                </a:solidFill>
              </a:rPr>
              <a:t>Which advertisements do you find most memorable and why?</a:t>
            </a:r>
            <a:endParaRPr b="1">
              <a:solidFill>
                <a:schemeClr val="dk1"/>
              </a:solidFill>
            </a:endParaRPr>
          </a:p>
          <a:p>
            <a:pPr indent="0" lvl="0" marL="0" rtl="0" algn="l">
              <a:spcBef>
                <a:spcPts val="1200"/>
              </a:spcBef>
              <a:spcAft>
                <a:spcPts val="0"/>
              </a:spcAft>
              <a:buNone/>
            </a:pPr>
            <a:r>
              <a:t/>
            </a:r>
            <a:endParaRPr>
              <a:solidFill>
                <a:schemeClr val="dk1"/>
              </a:solidFill>
            </a:endParaRPr>
          </a:p>
          <a:p>
            <a:pPr indent="0" lvl="0" marL="0" rtl="0" algn="l">
              <a:spcBef>
                <a:spcPts val="1200"/>
              </a:spcBef>
              <a:spcAft>
                <a:spcPts val="0"/>
              </a:spcAft>
              <a:buNone/>
            </a:pPr>
            <a:r>
              <a:t/>
            </a:r>
            <a:endParaRPr>
              <a:solidFill>
                <a:schemeClr val="dk1"/>
              </a:solidFill>
            </a:endParaRPr>
          </a:p>
          <a:p>
            <a:pPr indent="-342900" lvl="0" marL="457200" rtl="0" algn="l">
              <a:spcBef>
                <a:spcPts val="1200"/>
              </a:spcBef>
              <a:spcAft>
                <a:spcPts val="0"/>
              </a:spcAft>
              <a:buClr>
                <a:schemeClr val="dk1"/>
              </a:buClr>
              <a:buSzPts val="1800"/>
              <a:buChar char="●"/>
            </a:pPr>
            <a:r>
              <a:rPr lang="en-GB">
                <a:solidFill>
                  <a:schemeClr val="dk1"/>
                </a:solidFill>
              </a:rPr>
              <a:t>Billions of people across the globe are exposed to advertisements</a:t>
            </a:r>
            <a:endParaRPr>
              <a:solidFill>
                <a:schemeClr val="dk1"/>
              </a:solidFill>
            </a:endParaRPr>
          </a:p>
          <a:p>
            <a:pPr indent="-342900" lvl="0" marL="457200" rtl="0" algn="l">
              <a:spcBef>
                <a:spcPts val="0"/>
              </a:spcBef>
              <a:spcAft>
                <a:spcPts val="0"/>
              </a:spcAft>
              <a:buClr>
                <a:schemeClr val="dk1"/>
              </a:buClr>
              <a:buSzPts val="1800"/>
              <a:buChar char="●"/>
            </a:pPr>
            <a:r>
              <a:rPr lang="en-GB">
                <a:solidFill>
                  <a:schemeClr val="dk1"/>
                </a:solidFill>
              </a:rPr>
              <a:t>Advertising via social media is increasingly prevalent</a:t>
            </a:r>
            <a:endParaRPr>
              <a:solidFill>
                <a:schemeClr val="dk1"/>
              </a:solidFill>
            </a:endParaRPr>
          </a:p>
          <a:p>
            <a:pPr indent="-342900" lvl="0" marL="457200" rtl="0" algn="l">
              <a:spcBef>
                <a:spcPts val="0"/>
              </a:spcBef>
              <a:spcAft>
                <a:spcPts val="0"/>
              </a:spcAft>
              <a:buClr>
                <a:schemeClr val="dk1"/>
              </a:buClr>
              <a:buSzPts val="1800"/>
              <a:buChar char="●"/>
            </a:pPr>
            <a:r>
              <a:rPr lang="en-GB">
                <a:solidFill>
                  <a:schemeClr val="dk1"/>
                </a:solidFill>
              </a:rPr>
              <a:t>Advertisements are both persuasive and educational </a:t>
            </a:r>
            <a:endParaRPr>
              <a:solidFill>
                <a:schemeClr val="dk1"/>
              </a:solidFill>
            </a:endParaRPr>
          </a:p>
          <a:p>
            <a:pPr indent="-342900" lvl="0" marL="457200" rtl="0" algn="l">
              <a:spcBef>
                <a:spcPts val="0"/>
              </a:spcBef>
              <a:spcAft>
                <a:spcPts val="0"/>
              </a:spcAft>
              <a:buClr>
                <a:schemeClr val="dk1"/>
              </a:buClr>
              <a:buSzPts val="1800"/>
              <a:buChar char="●"/>
            </a:pPr>
            <a:r>
              <a:rPr lang="en-GB">
                <a:solidFill>
                  <a:schemeClr val="dk1"/>
                </a:solidFill>
              </a:rPr>
              <a:t>However, as well as being a powerful tool for social change, advertising can also reinforce the marginalisation of disabled people in society</a:t>
            </a:r>
            <a:endParaRPr>
              <a:solidFill>
                <a:schemeClr val="dk1"/>
              </a:solidFill>
            </a:endParaRPr>
          </a:p>
          <a:p>
            <a:pPr indent="0" lvl="0" marL="457200" rtl="0" algn="l">
              <a:spcBef>
                <a:spcPts val="1200"/>
              </a:spcBef>
              <a:spcAft>
                <a:spcPts val="1200"/>
              </a:spcAft>
              <a:buNone/>
            </a:pPr>
            <a:r>
              <a:t/>
            </a:r>
            <a:endParaRPr>
              <a:solidFill>
                <a:schemeClr val="dk1"/>
              </a:solidFill>
            </a:endParaRPr>
          </a:p>
        </p:txBody>
      </p:sp>
      <p:pic>
        <p:nvPicPr>
          <p:cNvPr id="70" name="Google Shape;70;p15"/>
          <p:cNvPicPr preferRelativeResize="0"/>
          <p:nvPr/>
        </p:nvPicPr>
        <p:blipFill rotWithShape="1">
          <a:blip r:embed="rId3">
            <a:alphaModFix/>
          </a:blip>
          <a:srcRect b="32077" l="30425" r="59286" t="49997"/>
          <a:stretch/>
        </p:blipFill>
        <p:spPr>
          <a:xfrm>
            <a:off x="152324" y="828600"/>
            <a:ext cx="940776" cy="9219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6"/>
          <p:cNvSpPr txBox="1"/>
          <p:nvPr>
            <p:ph type="title"/>
          </p:nvPr>
        </p:nvSpPr>
        <p:spPr>
          <a:xfrm>
            <a:off x="152400" y="44025"/>
            <a:ext cx="23313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GB"/>
              <a:t>Piss on pity</a:t>
            </a:r>
            <a:endParaRPr b="1"/>
          </a:p>
        </p:txBody>
      </p:sp>
      <p:pic>
        <p:nvPicPr>
          <p:cNvPr id="76" name="Google Shape;76;p16"/>
          <p:cNvPicPr preferRelativeResize="0"/>
          <p:nvPr/>
        </p:nvPicPr>
        <p:blipFill>
          <a:blip r:embed="rId3">
            <a:alphaModFix/>
          </a:blip>
          <a:stretch>
            <a:fillRect/>
          </a:stretch>
        </p:blipFill>
        <p:spPr>
          <a:xfrm>
            <a:off x="5585930" y="584875"/>
            <a:ext cx="3315771" cy="4374375"/>
          </a:xfrm>
          <a:prstGeom prst="rect">
            <a:avLst/>
          </a:prstGeom>
          <a:noFill/>
          <a:ln>
            <a:noFill/>
          </a:ln>
        </p:spPr>
      </p:pic>
      <p:pic>
        <p:nvPicPr>
          <p:cNvPr id="77" name="Google Shape;77;p16"/>
          <p:cNvPicPr preferRelativeResize="0"/>
          <p:nvPr/>
        </p:nvPicPr>
        <p:blipFill>
          <a:blip r:embed="rId4">
            <a:alphaModFix/>
          </a:blip>
          <a:stretch>
            <a:fillRect/>
          </a:stretch>
        </p:blipFill>
        <p:spPr>
          <a:xfrm>
            <a:off x="260375" y="616725"/>
            <a:ext cx="3362150" cy="4374375"/>
          </a:xfrm>
          <a:prstGeom prst="rect">
            <a:avLst/>
          </a:prstGeom>
          <a:noFill/>
          <a:ln>
            <a:noFill/>
          </a:ln>
        </p:spPr>
      </p:pic>
      <p:pic>
        <p:nvPicPr>
          <p:cNvPr id="78" name="Google Shape;78;p16"/>
          <p:cNvPicPr preferRelativeResize="0"/>
          <p:nvPr/>
        </p:nvPicPr>
        <p:blipFill>
          <a:blip r:embed="rId5">
            <a:alphaModFix/>
          </a:blip>
          <a:stretch>
            <a:fillRect/>
          </a:stretch>
        </p:blipFill>
        <p:spPr>
          <a:xfrm>
            <a:off x="3481875" y="1038000"/>
            <a:ext cx="2331300" cy="353181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7"/>
          <p:cNvSpPr txBox="1"/>
          <p:nvPr>
            <p:ph type="title"/>
          </p:nvPr>
        </p:nvSpPr>
        <p:spPr>
          <a:xfrm>
            <a:off x="134325" y="1597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GB"/>
              <a:t>Shockvertising </a:t>
            </a:r>
            <a:endParaRPr b="1"/>
          </a:p>
        </p:txBody>
      </p:sp>
      <p:pic>
        <p:nvPicPr>
          <p:cNvPr id="84" name="Google Shape;84;p17"/>
          <p:cNvPicPr preferRelativeResize="0"/>
          <p:nvPr/>
        </p:nvPicPr>
        <p:blipFill rotWithShape="1">
          <a:blip r:embed="rId3">
            <a:alphaModFix/>
          </a:blip>
          <a:srcRect b="15992" l="8173" r="35300" t="25038"/>
          <a:stretch/>
        </p:blipFill>
        <p:spPr>
          <a:xfrm>
            <a:off x="180600" y="1750975"/>
            <a:ext cx="5679900" cy="3184799"/>
          </a:xfrm>
          <a:prstGeom prst="rect">
            <a:avLst/>
          </a:prstGeom>
          <a:noFill/>
          <a:ln>
            <a:noFill/>
          </a:ln>
        </p:spPr>
      </p:pic>
      <p:pic>
        <p:nvPicPr>
          <p:cNvPr id="85" name="Google Shape;85;p17"/>
          <p:cNvPicPr preferRelativeResize="0"/>
          <p:nvPr/>
        </p:nvPicPr>
        <p:blipFill rotWithShape="1">
          <a:blip r:embed="rId4">
            <a:alphaModFix/>
          </a:blip>
          <a:srcRect b="21661" l="10817" r="34958" t="23317"/>
          <a:stretch/>
        </p:blipFill>
        <p:spPr>
          <a:xfrm>
            <a:off x="4008050" y="200950"/>
            <a:ext cx="4958424" cy="30382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8"/>
          <p:cNvSpPr txBox="1"/>
          <p:nvPr>
            <p:ph type="title"/>
          </p:nvPr>
        </p:nvSpPr>
        <p:spPr>
          <a:xfrm>
            <a:off x="172900" y="1982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GB"/>
              <a:t>Disability activist shockvertising</a:t>
            </a:r>
            <a:endParaRPr b="1"/>
          </a:p>
        </p:txBody>
      </p:sp>
      <p:sp>
        <p:nvSpPr>
          <p:cNvPr id="91" name="Google Shape;91;p18"/>
          <p:cNvSpPr txBox="1"/>
          <p:nvPr>
            <p:ph idx="1" type="body"/>
          </p:nvPr>
        </p:nvSpPr>
        <p:spPr>
          <a:xfrm>
            <a:off x="121475" y="967400"/>
            <a:ext cx="53901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Char char="●"/>
            </a:pPr>
            <a:r>
              <a:rPr lang="en-GB">
                <a:solidFill>
                  <a:schemeClr val="dk1"/>
                </a:solidFill>
              </a:rPr>
              <a:t>Disabled People's Organisations create shocking advertisements in order to educate people about disabling barriers</a:t>
            </a:r>
            <a:endParaRPr>
              <a:solidFill>
                <a:schemeClr val="dk1"/>
              </a:solidFill>
            </a:endParaRPr>
          </a:p>
          <a:p>
            <a:pPr indent="-342900" lvl="0" marL="457200" rtl="0" algn="l">
              <a:spcBef>
                <a:spcPts val="0"/>
              </a:spcBef>
              <a:spcAft>
                <a:spcPts val="0"/>
              </a:spcAft>
              <a:buClr>
                <a:schemeClr val="dk1"/>
              </a:buClr>
              <a:buSzPts val="1800"/>
              <a:buChar char="●"/>
            </a:pPr>
            <a:r>
              <a:rPr lang="en-GB">
                <a:solidFill>
                  <a:schemeClr val="dk1"/>
                </a:solidFill>
              </a:rPr>
              <a:t>Bold statements capture people's attention more effectively than lots of information </a:t>
            </a:r>
            <a:endParaRPr>
              <a:solidFill>
                <a:schemeClr val="dk1"/>
              </a:solidFill>
            </a:endParaRPr>
          </a:p>
          <a:p>
            <a:pPr indent="-342900" lvl="0" marL="457200" rtl="0" algn="l">
              <a:spcBef>
                <a:spcPts val="0"/>
              </a:spcBef>
              <a:spcAft>
                <a:spcPts val="0"/>
              </a:spcAft>
              <a:buClr>
                <a:schemeClr val="dk1"/>
              </a:buClr>
              <a:buSzPts val="1800"/>
              <a:buChar char="●"/>
            </a:pPr>
            <a:r>
              <a:rPr lang="en-GB">
                <a:solidFill>
                  <a:schemeClr val="dk1"/>
                </a:solidFill>
              </a:rPr>
              <a:t>Shocking advertisements can go viral, sharing activist messages with mass audiences</a:t>
            </a:r>
            <a:endParaRPr>
              <a:solidFill>
                <a:schemeClr val="dk1"/>
              </a:solidFill>
            </a:endParaRPr>
          </a:p>
          <a:p>
            <a:pPr indent="0" lvl="0" marL="0" rtl="0" algn="l">
              <a:spcBef>
                <a:spcPts val="1200"/>
              </a:spcBef>
              <a:spcAft>
                <a:spcPts val="1200"/>
              </a:spcAft>
              <a:buNone/>
            </a:pPr>
            <a:r>
              <a:t/>
            </a:r>
            <a:endParaRPr>
              <a:solidFill>
                <a:schemeClr val="dk1"/>
              </a:solidFill>
            </a:endParaRPr>
          </a:p>
        </p:txBody>
      </p:sp>
      <p:pic>
        <p:nvPicPr>
          <p:cNvPr id="92" name="Google Shape;92;p18"/>
          <p:cNvPicPr preferRelativeResize="0"/>
          <p:nvPr/>
        </p:nvPicPr>
        <p:blipFill>
          <a:blip r:embed="rId3">
            <a:alphaModFix/>
          </a:blip>
          <a:stretch>
            <a:fillRect/>
          </a:stretch>
        </p:blipFill>
        <p:spPr>
          <a:xfrm>
            <a:off x="5837525" y="391501"/>
            <a:ext cx="2925375" cy="44362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9"/>
          <p:cNvSpPr txBox="1"/>
          <p:nvPr>
            <p:ph type="title"/>
          </p:nvPr>
        </p:nvSpPr>
        <p:spPr>
          <a:xfrm>
            <a:off x="82800" y="98025"/>
            <a:ext cx="27864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GB"/>
              <a:t>Getting it wrong </a:t>
            </a:r>
            <a:endParaRPr b="1"/>
          </a:p>
        </p:txBody>
      </p:sp>
      <p:pic>
        <p:nvPicPr>
          <p:cNvPr id="98" name="Google Shape;98;p19"/>
          <p:cNvPicPr preferRelativeResize="0"/>
          <p:nvPr/>
        </p:nvPicPr>
        <p:blipFill>
          <a:blip r:embed="rId3">
            <a:alphaModFix/>
          </a:blip>
          <a:stretch>
            <a:fillRect/>
          </a:stretch>
        </p:blipFill>
        <p:spPr>
          <a:xfrm>
            <a:off x="129275" y="756763"/>
            <a:ext cx="4711498" cy="2581225"/>
          </a:xfrm>
          <a:prstGeom prst="rect">
            <a:avLst/>
          </a:prstGeom>
          <a:noFill/>
          <a:ln>
            <a:noFill/>
          </a:ln>
        </p:spPr>
      </p:pic>
      <p:pic>
        <p:nvPicPr>
          <p:cNvPr id="99" name="Google Shape;99;p19"/>
          <p:cNvPicPr preferRelativeResize="0"/>
          <p:nvPr/>
        </p:nvPicPr>
        <p:blipFill>
          <a:blip r:embed="rId4">
            <a:alphaModFix/>
          </a:blip>
          <a:stretch>
            <a:fillRect/>
          </a:stretch>
        </p:blipFill>
        <p:spPr>
          <a:xfrm>
            <a:off x="5092857" y="756763"/>
            <a:ext cx="3883118" cy="2581220"/>
          </a:xfrm>
          <a:prstGeom prst="rect">
            <a:avLst/>
          </a:prstGeom>
          <a:noFill/>
          <a:ln>
            <a:noFill/>
          </a:ln>
        </p:spPr>
      </p:pic>
      <p:sp>
        <p:nvSpPr>
          <p:cNvPr id="100" name="Google Shape;100;p19"/>
          <p:cNvSpPr txBox="1"/>
          <p:nvPr/>
        </p:nvSpPr>
        <p:spPr>
          <a:xfrm>
            <a:off x="82800" y="3555400"/>
            <a:ext cx="9061200" cy="1496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sz="1700">
                <a:solidFill>
                  <a:schemeClr val="dk1"/>
                </a:solidFill>
              </a:rPr>
              <a:t>"With disability hate crime on the increase, the closure of the Independent Living Fund, the bedroom tax, the assisted dying bill, the cumulative effects of cuts on disabled people and the vilification of disabled people in the right-wing press, why is Scope still banging on about ‘End the Awkward’?" (Hilton, 2015, cited in Pring, 2015: n.p.).</a:t>
            </a:r>
            <a:endParaRPr sz="2100">
              <a:solidFill>
                <a:schemeClr val="dk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0"/>
          <p:cNvSpPr txBox="1"/>
          <p:nvPr>
            <p:ph type="title"/>
          </p:nvPr>
        </p:nvSpPr>
        <p:spPr>
          <a:xfrm>
            <a:off x="88075" y="27537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b="1" lang="en-GB" sz="2420"/>
              <a:t>Creating adverts that are impactful - some practical tips </a:t>
            </a:r>
            <a:endParaRPr b="1" sz="2420"/>
          </a:p>
        </p:txBody>
      </p:sp>
      <p:sp>
        <p:nvSpPr>
          <p:cNvPr id="106" name="Google Shape;106;p20"/>
          <p:cNvSpPr txBox="1"/>
          <p:nvPr>
            <p:ph idx="1" type="body"/>
          </p:nvPr>
        </p:nvSpPr>
        <p:spPr>
          <a:xfrm>
            <a:off x="49525" y="90212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Char char="●"/>
            </a:pPr>
            <a:r>
              <a:rPr lang="en-GB">
                <a:solidFill>
                  <a:schemeClr val="dk1"/>
                </a:solidFill>
              </a:rPr>
              <a:t>Diversity is key - in terms of who you represent and the audiences you target</a:t>
            </a:r>
            <a:endParaRPr>
              <a:solidFill>
                <a:schemeClr val="dk1"/>
              </a:solidFill>
            </a:endParaRPr>
          </a:p>
          <a:p>
            <a:pPr indent="-342900" lvl="0" marL="457200" rtl="0" algn="l">
              <a:spcBef>
                <a:spcPts val="0"/>
              </a:spcBef>
              <a:spcAft>
                <a:spcPts val="0"/>
              </a:spcAft>
              <a:buClr>
                <a:schemeClr val="dk1"/>
              </a:buClr>
              <a:buSzPts val="1800"/>
              <a:buChar char="●"/>
            </a:pPr>
            <a:r>
              <a:rPr lang="en-GB">
                <a:solidFill>
                  <a:schemeClr val="dk1"/>
                </a:solidFill>
              </a:rPr>
              <a:t>Considering accessibility enhances advertising</a:t>
            </a:r>
            <a:endParaRPr>
              <a:solidFill>
                <a:schemeClr val="dk1"/>
              </a:solidFill>
            </a:endParaRPr>
          </a:p>
          <a:p>
            <a:pPr indent="-342900" lvl="0" marL="457200" rtl="0" algn="l">
              <a:spcBef>
                <a:spcPts val="0"/>
              </a:spcBef>
              <a:spcAft>
                <a:spcPts val="0"/>
              </a:spcAft>
              <a:buClr>
                <a:schemeClr val="dk1"/>
              </a:buClr>
              <a:buSzPts val="1800"/>
              <a:buChar char="●"/>
            </a:pPr>
            <a:r>
              <a:rPr lang="en-GB">
                <a:solidFill>
                  <a:schemeClr val="dk1"/>
                </a:solidFill>
              </a:rPr>
              <a:t>Use social media to your advantage </a:t>
            </a:r>
            <a:endParaRPr>
              <a:solidFill>
                <a:schemeClr val="dk1"/>
              </a:solidFill>
            </a:endParaRPr>
          </a:p>
          <a:p>
            <a:pPr indent="-342900" lvl="0" marL="457200" rtl="0" algn="l">
              <a:spcBef>
                <a:spcPts val="0"/>
              </a:spcBef>
              <a:spcAft>
                <a:spcPts val="0"/>
              </a:spcAft>
              <a:buClr>
                <a:schemeClr val="dk1"/>
              </a:buClr>
              <a:buSzPts val="1800"/>
              <a:buChar char="●"/>
            </a:pPr>
            <a:r>
              <a:rPr lang="en-GB">
                <a:solidFill>
                  <a:schemeClr val="dk1"/>
                </a:solidFill>
              </a:rPr>
              <a:t>Create maximum impact through clear, concise messages </a:t>
            </a:r>
            <a:endParaRPr>
              <a:solidFill>
                <a:schemeClr val="dk1"/>
              </a:solidFill>
            </a:endParaRPr>
          </a:p>
          <a:p>
            <a:pPr indent="-342900" lvl="0" marL="457200" rtl="0" algn="l">
              <a:spcBef>
                <a:spcPts val="0"/>
              </a:spcBef>
              <a:spcAft>
                <a:spcPts val="0"/>
              </a:spcAft>
              <a:buClr>
                <a:schemeClr val="dk1"/>
              </a:buClr>
              <a:buSzPts val="1800"/>
              <a:buChar char="●"/>
            </a:pPr>
            <a:r>
              <a:rPr lang="en-GB">
                <a:solidFill>
                  <a:schemeClr val="dk1"/>
                </a:solidFill>
              </a:rPr>
              <a:t>Approach advertisements as an opportunity to promote counter-narratives of disability</a:t>
            </a:r>
            <a:endParaRPr>
              <a:solidFill>
                <a:schemeClr val="dk1"/>
              </a:solidFill>
            </a:endParaRPr>
          </a:p>
          <a:p>
            <a:pPr indent="0" lvl="0" marL="457200" rtl="0" algn="l">
              <a:spcBef>
                <a:spcPts val="1200"/>
              </a:spcBef>
              <a:spcAft>
                <a:spcPts val="1200"/>
              </a:spcAft>
              <a:buNone/>
            </a:pPr>
            <a:r>
              <a:t/>
            </a:r>
            <a:endParaRPr>
              <a:solidFill>
                <a:schemeClr val="dk1"/>
              </a:solidFill>
            </a:endParaRPr>
          </a:p>
        </p:txBody>
      </p:sp>
      <p:pic>
        <p:nvPicPr>
          <p:cNvPr id="107" name="Google Shape;107;p20"/>
          <p:cNvPicPr preferRelativeResize="0"/>
          <p:nvPr/>
        </p:nvPicPr>
        <p:blipFill rotWithShape="1">
          <a:blip r:embed="rId3">
            <a:alphaModFix/>
          </a:blip>
          <a:srcRect b="41088" l="76657" r="10524" t="37260"/>
          <a:stretch/>
        </p:blipFill>
        <p:spPr>
          <a:xfrm>
            <a:off x="7424175" y="3507625"/>
            <a:ext cx="1657948" cy="150524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1"/>
          <p:cNvSpPr txBox="1"/>
          <p:nvPr>
            <p:ph type="title"/>
          </p:nvPr>
        </p:nvSpPr>
        <p:spPr>
          <a:xfrm>
            <a:off x="111225" y="1211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GB"/>
              <a:t>Keep in touch</a:t>
            </a:r>
            <a:endParaRPr b="1"/>
          </a:p>
        </p:txBody>
      </p:sp>
      <p:sp>
        <p:nvSpPr>
          <p:cNvPr id="113" name="Google Shape;113;p21"/>
          <p:cNvSpPr txBox="1"/>
          <p:nvPr>
            <p:ph idx="1" type="body"/>
          </p:nvPr>
        </p:nvSpPr>
        <p:spPr>
          <a:xfrm>
            <a:off x="172900" y="7360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Char char="●"/>
            </a:pPr>
            <a:r>
              <a:rPr lang="en-GB">
                <a:solidFill>
                  <a:schemeClr val="dk1"/>
                </a:solidFill>
              </a:rPr>
              <a:t>Visit the Centre for Culture &amp; Disability Studies's </a:t>
            </a:r>
            <a:r>
              <a:rPr lang="en-GB" u="sng">
                <a:solidFill>
                  <a:srgbClr val="0000FF"/>
                </a:solidFill>
                <a:hlinkClick r:id="rId3">
                  <a:extLst>
                    <a:ext uri="{A12FA001-AC4F-418D-AE19-62706E023703}">
                      <ahyp:hlinkClr val="tx"/>
                    </a:ext>
                  </a:extLst>
                </a:hlinkClick>
              </a:rPr>
              <a:t>website</a:t>
            </a:r>
            <a:endParaRPr>
              <a:solidFill>
                <a:srgbClr val="0000FF"/>
              </a:solidFill>
            </a:endParaRPr>
          </a:p>
          <a:p>
            <a:pPr indent="-342900" lvl="0" marL="457200" rtl="0" algn="l">
              <a:spcBef>
                <a:spcPts val="0"/>
              </a:spcBef>
              <a:spcAft>
                <a:spcPts val="0"/>
              </a:spcAft>
              <a:buClr>
                <a:schemeClr val="dk1"/>
              </a:buClr>
              <a:buSzPts val="1800"/>
              <a:buChar char="●"/>
            </a:pPr>
            <a:r>
              <a:rPr lang="en-GB">
                <a:solidFill>
                  <a:schemeClr val="dk1"/>
                </a:solidFill>
              </a:rPr>
              <a:t>We have a </a:t>
            </a:r>
            <a:r>
              <a:rPr lang="en-GB" u="sng">
                <a:solidFill>
                  <a:srgbClr val="0000FF"/>
                </a:solidFill>
                <a:hlinkClick r:id="rId4">
                  <a:extLst>
                    <a:ext uri="{A12FA001-AC4F-418D-AE19-62706E023703}">
                      <ahyp:hlinkClr val="tx"/>
                    </a:ext>
                  </a:extLst>
                </a:hlinkClick>
              </a:rPr>
              <a:t>YouTube channel </a:t>
            </a:r>
            <a:endParaRPr>
              <a:solidFill>
                <a:srgbClr val="0000FF"/>
              </a:solidFill>
            </a:endParaRPr>
          </a:p>
          <a:p>
            <a:pPr indent="-342900" lvl="0" marL="457200" rtl="0" algn="l">
              <a:spcBef>
                <a:spcPts val="0"/>
              </a:spcBef>
              <a:spcAft>
                <a:spcPts val="0"/>
              </a:spcAft>
              <a:buClr>
                <a:schemeClr val="dk1"/>
              </a:buClr>
              <a:buSzPts val="1800"/>
              <a:buChar char="●"/>
            </a:pPr>
            <a:r>
              <a:rPr lang="en-GB">
                <a:solidFill>
                  <a:schemeClr val="dk1"/>
                </a:solidFill>
              </a:rPr>
              <a:t>You can also follow our</a:t>
            </a:r>
            <a:r>
              <a:rPr lang="en-GB" u="sng">
                <a:solidFill>
                  <a:srgbClr val="0000FF"/>
                </a:solidFill>
                <a:hlinkClick r:id="rId5">
                  <a:extLst>
                    <a:ext uri="{A12FA001-AC4F-418D-AE19-62706E023703}">
                      <ahyp:hlinkClr val="tx"/>
                    </a:ext>
                  </a:extLst>
                </a:hlinkClick>
              </a:rPr>
              <a:t> Facebook page </a:t>
            </a:r>
            <a:r>
              <a:rPr lang="en-GB">
                <a:solidFill>
                  <a:schemeClr val="dk1"/>
                </a:solidFill>
              </a:rPr>
              <a:t>for regular updates on CCDS events</a:t>
            </a:r>
            <a:endParaRPr>
              <a:solidFill>
                <a:schemeClr val="dk1"/>
              </a:solidFill>
            </a:endParaRPr>
          </a:p>
          <a:p>
            <a:pPr indent="-342900" lvl="0" marL="457200" rtl="0" algn="l">
              <a:spcBef>
                <a:spcPts val="0"/>
              </a:spcBef>
              <a:spcAft>
                <a:spcPts val="0"/>
              </a:spcAft>
              <a:buClr>
                <a:schemeClr val="dk1"/>
              </a:buClr>
              <a:buSzPts val="1800"/>
              <a:buChar char="●"/>
            </a:pPr>
            <a:r>
              <a:rPr lang="en-GB">
                <a:solidFill>
                  <a:schemeClr val="dk1"/>
                </a:solidFill>
              </a:rPr>
              <a:t>My email address is: houstoe@hope.ac.uk</a:t>
            </a:r>
            <a:endParaRPr>
              <a:solidFill>
                <a:schemeClr val="dk1"/>
              </a:solidFill>
            </a:endParaRPr>
          </a:p>
        </p:txBody>
      </p:sp>
      <p:pic>
        <p:nvPicPr>
          <p:cNvPr id="114" name="Google Shape;114;p21"/>
          <p:cNvPicPr preferRelativeResize="0"/>
          <p:nvPr/>
        </p:nvPicPr>
        <p:blipFill>
          <a:blip r:embed="rId6">
            <a:alphaModFix/>
          </a:blip>
          <a:stretch>
            <a:fillRect/>
          </a:stretch>
        </p:blipFill>
        <p:spPr>
          <a:xfrm>
            <a:off x="5336500" y="3831263"/>
            <a:ext cx="3714750" cy="12287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